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4" r:id="rId6"/>
    <p:sldId id="260" r:id="rId7"/>
    <p:sldId id="265" r:id="rId8"/>
    <p:sldId id="261" r:id="rId9"/>
    <p:sldId id="262" r:id="rId10"/>
    <p:sldId id="263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262D2-A017-492F-9B27-44D436AFEE0B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C23CD2-F57B-4D07-8760-495623E78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59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3ED31-584A-43EF-97EC-73880EDF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4F2AF2-72B1-4AB7-BAC8-08A718A4EF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35603-95F8-4160-85BD-9A3FFE7B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AA556-94BA-44ED-9A40-015FDADF4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D398D-4182-4E62-A187-62B9E17F7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28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FD4A6-078D-4753-925C-462FDC2F4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DE1659-0F48-4559-8DFF-7CEEBBA4A4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C16DC-FDC5-4B95-845C-B52063635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F09C5-CB2D-4E6C-BDE5-BE493E53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E73DF-214F-47C0-BCAE-7FE73BA35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3616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A352C4-595D-4A3F-B8D8-ABAB7C2A5B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587267-5B4F-498D-BE81-224B145F19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52812-C105-4B54-9CE3-EBAA4139D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D0552-2BE1-4BB8-A45C-7A3DEDDA7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E30E5D-576F-4A1C-B224-4C141191D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043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DB97F-CB5B-4183-A39B-E63C90C25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C7219-4F5A-4A3D-85E7-1B7A0912BC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F7AA9-C9BB-4872-91D9-D9B5ED7FA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36398-3F90-43B8-BD9C-D59168134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7A9B0-2EFE-419A-8470-AA746DC73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285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C04E5-493A-408E-A739-B10637023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F51D6-5EE5-4C40-B328-834676526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FF4C8-86E8-428B-B81E-F44A12448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96854-C0A1-429E-9815-8D9AB9AE9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7A607-2937-4FE2-9513-38DC10723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006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739DD-F2C2-4632-A03E-A4B161DD9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D373B-5D75-4382-9020-A7FD65E455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D8AE3-02C8-4D3D-89AF-5DDCF1336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CE1DF6-498C-4540-9E17-6BC81A965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1639A2-36E3-48BC-9686-C211841DE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6FCA66-6FC4-4A2F-A308-962C99180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349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660F1-BCCE-4F64-A457-A05A1AAA5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47A140-E547-4F50-A24A-01B4FBE62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D54653-C35F-42C2-AAD8-9674254D05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867915-D9A8-4626-95B3-5D978F16DA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F5ACC5-5BEF-4DAF-8060-72C78C4559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DD6925-00B3-43CA-A679-FCCEB0C8B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F2960F-61EE-4EAC-9F80-9F7CA0C06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D13CF6-DCB3-44A1-8880-04538CAB4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79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443A4-08D0-4A4C-B1A2-ED238AEB0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DFFF32-E137-4725-85DA-C12EEACA1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57A3A6-40CD-4E9C-8AC3-4A61E1022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28F8D5-29EE-4BEA-AF24-EEC36A035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0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B40402-F176-47E9-8C82-46CEBDE59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D8AD05-F135-4357-8C39-F9FA53539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AED85-3662-4414-B8B2-C1BC7F7A9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30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3B116-DA75-4A6A-8D91-E4EE46177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E18F3-9E39-48A2-BEA5-E17CEDD3F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CC9F3-8D49-43AC-9B02-B52C1AA8F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1AD7ED-A588-4253-AD86-AA9C9015C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06DC3-C1DC-4C02-89DE-03105AA67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99FEC3-D38D-4835-85DA-402CD4493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279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37D77-FC6C-4E78-A6F9-54247A0C9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DCC79C-665B-453C-A801-5CEE3E5A5C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BDE12-B817-409D-BFB2-469EE183A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FECB1-246D-4C51-B0D6-74BAAB98F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AA243F-1CF2-4DCB-AD20-2DC7983A6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109102-9713-46DD-BF42-A609E485D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774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0C03AE-DC7E-4B25-AFBA-2ED7867FC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4CA2AD-D131-456E-866C-80095977F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FEF91-BC6D-4C2B-88E9-EE9379C69B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9A143-EE16-49FE-B5EB-4CD73D0D42B3}" type="datetimeFigureOut">
              <a:rPr lang="en-US" smtClean="0"/>
              <a:t>4/18/2018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41780-6B24-48D8-9061-6AF26C6AE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85443D-4B1B-4D52-B81A-CEBADE8A16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7BBAC-2567-4FBF-AD1F-7ED3B01C22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705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E7F61-6C88-4458-837F-EB62318860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Apriori Algorithm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CB691-82CC-41E3-A4DB-45D3FECB3A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Parag Vyas</a:t>
            </a:r>
          </a:p>
        </p:txBody>
      </p:sp>
    </p:spTree>
    <p:extLst>
      <p:ext uri="{BB962C8B-B14F-4D97-AF65-F5344CB8AC3E}">
        <p14:creationId xmlns:p14="http://schemas.microsoft.com/office/powerpoint/2010/main" val="423923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C5CE54-C5A9-4256-99B9-922ABA737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338" y="0"/>
            <a:ext cx="565932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00DEBC-7311-4B02-9B95-DF0EAE682962}"/>
              </a:ext>
            </a:extLst>
          </p:cNvPr>
          <p:cNvSpPr txBox="1"/>
          <p:nvPr/>
        </p:nvSpPr>
        <p:spPr>
          <a:xfrm>
            <a:off x="1218832" y="2998113"/>
            <a:ext cx="24955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Pruning</a:t>
            </a:r>
          </a:p>
        </p:txBody>
      </p:sp>
    </p:spTree>
    <p:extLst>
      <p:ext uri="{BB962C8B-B14F-4D97-AF65-F5344CB8AC3E}">
        <p14:creationId xmlns:p14="http://schemas.microsoft.com/office/powerpoint/2010/main" val="3945254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1ED817-0A24-4354-9967-4DCE42B8DA85}"/>
              </a:ext>
            </a:extLst>
          </p:cNvPr>
          <p:cNvSpPr txBox="1"/>
          <p:nvPr/>
        </p:nvSpPr>
        <p:spPr>
          <a:xfrm>
            <a:off x="3186112" y="333375"/>
            <a:ext cx="58197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Dataset  - T10I4D100K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0BF7E0-65D8-416E-94A6-2AE8CAF40842}"/>
              </a:ext>
            </a:extLst>
          </p:cNvPr>
          <p:cNvSpPr txBox="1"/>
          <p:nvPr/>
        </p:nvSpPr>
        <p:spPr>
          <a:xfrm>
            <a:off x="847725" y="1407557"/>
            <a:ext cx="63627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Synthetically created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Presorted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Total transactions: 100,000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Total items: 1,110,228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Item value range: 0 – 999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Max transaction width: 29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Average transaction width: 10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Storage using integers: 4.5 MB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B5A4CD-6019-466D-A0EB-7BE329316022}"/>
              </a:ext>
            </a:extLst>
          </p:cNvPr>
          <p:cNvSpPr txBox="1"/>
          <p:nvPr/>
        </p:nvSpPr>
        <p:spPr>
          <a:xfrm>
            <a:off x="5667377" y="1407557"/>
            <a:ext cx="58197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25 52 164 240 274 328 368 448 538 561 630 687 730 775 825 834 </a:t>
            </a:r>
          </a:p>
          <a:p>
            <a:r>
              <a:rPr lang="en-US" dirty="0"/>
              <a:t>39 120 124 205 401 581 704 814 825 834 </a:t>
            </a:r>
          </a:p>
          <a:p>
            <a:r>
              <a:rPr lang="en-US" dirty="0"/>
              <a:t>35 249 674 712 733 759 854 950 </a:t>
            </a:r>
          </a:p>
          <a:p>
            <a:r>
              <a:rPr lang="en-US" dirty="0"/>
              <a:t>39 422 449 704 825 857 895 937 954 964 </a:t>
            </a:r>
          </a:p>
          <a:p>
            <a:r>
              <a:rPr lang="en-US" dirty="0"/>
              <a:t>15 229 262 283 294 352 381 708 738 766 853 883 966 978 </a:t>
            </a:r>
          </a:p>
          <a:p>
            <a:r>
              <a:rPr lang="en-US" dirty="0"/>
              <a:t>26 104 143 320 569 620 798 </a:t>
            </a:r>
          </a:p>
          <a:p>
            <a:r>
              <a:rPr lang="en-US" dirty="0"/>
              <a:t>7 185 214 350 529 658 682 782 809 849 883 947 970 979 </a:t>
            </a:r>
          </a:p>
          <a:p>
            <a:r>
              <a:rPr lang="en-US" dirty="0"/>
              <a:t>227 390 </a:t>
            </a:r>
          </a:p>
        </p:txBody>
      </p:sp>
    </p:spTree>
    <p:extLst>
      <p:ext uri="{BB962C8B-B14F-4D97-AF65-F5344CB8AC3E}">
        <p14:creationId xmlns:p14="http://schemas.microsoft.com/office/powerpoint/2010/main" val="2922391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3B7129-C781-4410-95D3-3D70DC766308}"/>
              </a:ext>
            </a:extLst>
          </p:cNvPr>
          <p:cNvSpPr txBox="1"/>
          <p:nvPr/>
        </p:nvSpPr>
        <p:spPr>
          <a:xfrm>
            <a:off x="1028700" y="1758196"/>
            <a:ext cx="3352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large 1-itemsets: 568</a:t>
            </a:r>
          </a:p>
          <a:p>
            <a:r>
              <a:rPr lang="en-US" dirty="0"/>
              <a:t>Total large 2-itemsets: 341</a:t>
            </a:r>
          </a:p>
          <a:p>
            <a:r>
              <a:rPr lang="en-US" dirty="0"/>
              <a:t>Total large 3-itemsets: 116</a:t>
            </a:r>
          </a:p>
          <a:p>
            <a:r>
              <a:rPr lang="en-US" dirty="0"/>
              <a:t>Total large 4-itemsets: 42</a:t>
            </a:r>
          </a:p>
          <a:p>
            <a:r>
              <a:rPr lang="en-US" dirty="0"/>
              <a:t>Total large 5-itemsets: 9</a:t>
            </a:r>
          </a:p>
          <a:p>
            <a:endParaRPr lang="en-US" dirty="0"/>
          </a:p>
          <a:p>
            <a:r>
              <a:rPr lang="en-US" dirty="0"/>
              <a:t>Execution time: 25 minutes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40FA1D-732B-41BE-8405-00F64818C4A5}"/>
              </a:ext>
            </a:extLst>
          </p:cNvPr>
          <p:cNvSpPr txBox="1"/>
          <p:nvPr/>
        </p:nvSpPr>
        <p:spPr>
          <a:xfrm>
            <a:off x="7329487" y="1704975"/>
            <a:ext cx="28670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Large 5-itemsets</a:t>
            </a:r>
          </a:p>
          <a:p>
            <a:r>
              <a:rPr lang="en-US" dirty="0"/>
              <a:t>( 33 217 283 346 515 )</a:t>
            </a:r>
          </a:p>
          <a:p>
            <a:r>
              <a:rPr lang="en-US" dirty="0"/>
              <a:t>( 208 290 458 888 969 )</a:t>
            </a:r>
          </a:p>
          <a:p>
            <a:r>
              <a:rPr lang="en-US" dirty="0"/>
              <a:t>( 217 546 661 923 947 )</a:t>
            </a:r>
          </a:p>
          <a:p>
            <a:r>
              <a:rPr lang="en-US" dirty="0"/>
              <a:t>( 350 411 572 579 803 )</a:t>
            </a:r>
          </a:p>
          <a:p>
            <a:r>
              <a:rPr lang="en-US" dirty="0"/>
              <a:t>( 350 411 572 579 842 )</a:t>
            </a:r>
          </a:p>
          <a:p>
            <a:r>
              <a:rPr lang="en-US" dirty="0"/>
              <a:t>( 350 411 572 803 842 )</a:t>
            </a:r>
          </a:p>
          <a:p>
            <a:r>
              <a:rPr lang="en-US" dirty="0"/>
              <a:t>( 350 411 579 803 842 )</a:t>
            </a:r>
          </a:p>
          <a:p>
            <a:r>
              <a:rPr lang="en-US" dirty="0"/>
              <a:t>( 350 572 579 803 842 )</a:t>
            </a:r>
          </a:p>
          <a:p>
            <a:r>
              <a:rPr lang="en-US" dirty="0"/>
              <a:t>( 411 572 579 803 842 )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0B895F-71E4-4294-AC4F-591F1C2594E8}"/>
              </a:ext>
            </a:extLst>
          </p:cNvPr>
          <p:cNvSpPr txBox="1"/>
          <p:nvPr/>
        </p:nvSpPr>
        <p:spPr>
          <a:xfrm>
            <a:off x="3857625" y="76200"/>
            <a:ext cx="42195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D49C5F-759D-463D-9212-7E6D4BBDCF4D}"/>
              </a:ext>
            </a:extLst>
          </p:cNvPr>
          <p:cNvSpPr txBox="1"/>
          <p:nvPr/>
        </p:nvSpPr>
        <p:spPr>
          <a:xfrm>
            <a:off x="4381500" y="644366"/>
            <a:ext cx="3762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Minimum support = 0.5</a:t>
            </a:r>
          </a:p>
          <a:p>
            <a:r>
              <a:rPr lang="en-US" dirty="0"/>
              <a:t>Minimum support count = 500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44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4BA4A0-8945-431D-BA5C-AA1B5E08C254}"/>
              </a:ext>
            </a:extLst>
          </p:cNvPr>
          <p:cNvSpPr txBox="1"/>
          <p:nvPr/>
        </p:nvSpPr>
        <p:spPr>
          <a:xfrm>
            <a:off x="3867150" y="704850"/>
            <a:ext cx="4162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References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5A7A14-56C9-4392-8258-C3C75D5DF3A8}"/>
              </a:ext>
            </a:extLst>
          </p:cNvPr>
          <p:cNvSpPr/>
          <p:nvPr/>
        </p:nvSpPr>
        <p:spPr>
          <a:xfrm>
            <a:off x="962025" y="1897308"/>
            <a:ext cx="10429875" cy="21336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Agrawal, Rakesh, and Ramakrishnan Srikant. “Fast Algorithms for Mining Association Rules in Large Databases.” 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In Proceedings of the 20th International Conference on Very Large Data Bases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, 1994, pp. 487–499. </a:t>
            </a:r>
            <a:r>
              <a:rPr lang="en-US" i="1" dirty="0">
                <a:ea typeface="Calibri" panose="020F0502020204030204" pitchFamily="34" charset="0"/>
                <a:cs typeface="Times New Roman" panose="02020603050405020304" pitchFamily="18" charset="0"/>
              </a:rPr>
              <a:t>ACM Digital Library</a:t>
            </a: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ea typeface="Calibri" panose="020F0502020204030204" pitchFamily="34" charset="0"/>
                <a:cs typeface="Times New Roman" panose="02020603050405020304" pitchFamily="18" charset="0"/>
              </a:rPr>
              <a:t>Chung, Soon M. “Frequent Pattern Analysis.” 2018, Fairborn, Ohio, Wright State University.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/>
              <a:t>Tan, Pang-Ning, et al. </a:t>
            </a:r>
            <a:r>
              <a:rPr lang="en-US" i="1" dirty="0"/>
              <a:t>Introduction to Data Mining</a:t>
            </a:r>
            <a:r>
              <a:rPr lang="en-US" dirty="0"/>
              <a:t>. Pearson Education, 2018.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497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9E04F-5640-4341-9D5F-72F68A06F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30BD6-B597-450F-ABB4-B299F38E8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Apriori Review</a:t>
            </a:r>
          </a:p>
          <a:p>
            <a:r>
              <a:rPr lang="en-US" dirty="0"/>
              <a:t>Data Structures</a:t>
            </a:r>
          </a:p>
          <a:p>
            <a:r>
              <a:rPr lang="en-US" dirty="0"/>
              <a:t>Subset Function</a:t>
            </a:r>
          </a:p>
          <a:p>
            <a:r>
              <a:rPr lang="en-US" dirty="0"/>
              <a:t>Dataset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843814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82CEAB-0BED-4BA9-8745-67CCB961A4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063689"/>
            <a:ext cx="6956632" cy="42426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4DC01-F6CC-4673-A385-43B6EB2DD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83737" y="2799843"/>
            <a:ext cx="3932237" cy="77037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Apriori Principle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1F621D-06DE-458D-A2CA-11F493BB5BD0}"/>
              </a:ext>
            </a:extLst>
          </p:cNvPr>
          <p:cNvSpPr txBox="1"/>
          <p:nvPr/>
        </p:nvSpPr>
        <p:spPr>
          <a:xfrm>
            <a:off x="7639050" y="5609645"/>
            <a:ext cx="126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Tan (2018)</a:t>
            </a:r>
          </a:p>
        </p:txBody>
      </p:sp>
    </p:spTree>
    <p:extLst>
      <p:ext uri="{BB962C8B-B14F-4D97-AF65-F5344CB8AC3E}">
        <p14:creationId xmlns:p14="http://schemas.microsoft.com/office/powerpoint/2010/main" val="2242589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9D8D10-097E-4332-BBDE-EF88F5BEE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26" y="0"/>
            <a:ext cx="64008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799196-C271-48D8-8277-7264C931EC9C}"/>
              </a:ext>
            </a:extLst>
          </p:cNvPr>
          <p:cNvSpPr txBox="1"/>
          <p:nvPr/>
        </p:nvSpPr>
        <p:spPr>
          <a:xfrm>
            <a:off x="590550" y="2486025"/>
            <a:ext cx="37242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Data Structures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Arrays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Linked List</a:t>
            </a:r>
          </a:p>
        </p:txBody>
      </p:sp>
    </p:spTree>
    <p:extLst>
      <p:ext uri="{BB962C8B-B14F-4D97-AF65-F5344CB8AC3E}">
        <p14:creationId xmlns:p14="http://schemas.microsoft.com/office/powerpoint/2010/main" val="3692249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D5CB46-CD46-45B2-8402-606E66371E8B}"/>
              </a:ext>
            </a:extLst>
          </p:cNvPr>
          <p:cNvSpPr txBox="1"/>
          <p:nvPr/>
        </p:nvSpPr>
        <p:spPr>
          <a:xfrm>
            <a:off x="3605212" y="333375"/>
            <a:ext cx="49815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Sorted Itemsets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F28BCC-3C13-46FC-977E-32C845B467EE}"/>
              </a:ext>
            </a:extLst>
          </p:cNvPr>
          <p:cNvSpPr txBox="1"/>
          <p:nvPr/>
        </p:nvSpPr>
        <p:spPr>
          <a:xfrm>
            <a:off x="790575" y="2982724"/>
            <a:ext cx="435292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/>
              <a:t>t =  ( 3, 38, 103, 1001, 5343, 9999 )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496936A-0196-40A4-B69B-73EE14550CDE}"/>
              </a:ext>
            </a:extLst>
          </p:cNvPr>
          <p:cNvSpPr/>
          <p:nvPr/>
        </p:nvSpPr>
        <p:spPr>
          <a:xfrm>
            <a:off x="5967413" y="2982724"/>
            <a:ext cx="1304925" cy="4308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55A19C-BDD9-427D-AFEF-8D00E2B7BF22}"/>
              </a:ext>
            </a:extLst>
          </p:cNvPr>
          <p:cNvSpPr txBox="1"/>
          <p:nvPr/>
        </p:nvSpPr>
        <p:spPr>
          <a:xfrm>
            <a:off x="8096251" y="2984123"/>
            <a:ext cx="3267075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 = </a:t>
            </a:r>
            <a:r>
              <a:rPr lang="en-US" sz="2300" dirty="0"/>
              <a:t>( 1, 2, 3, 4, 5, 6)</a:t>
            </a:r>
          </a:p>
        </p:txBody>
      </p:sp>
    </p:spTree>
    <p:extLst>
      <p:ext uri="{BB962C8B-B14F-4D97-AF65-F5344CB8AC3E}">
        <p14:creationId xmlns:p14="http://schemas.microsoft.com/office/powerpoint/2010/main" val="3403977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9A9C8D-D338-43F0-9707-888E7804F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153" y="856891"/>
            <a:ext cx="7125694" cy="51442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A21A27-20DF-47D8-B661-096581648B9B}"/>
              </a:ext>
            </a:extLst>
          </p:cNvPr>
          <p:cNvSpPr txBox="1"/>
          <p:nvPr/>
        </p:nvSpPr>
        <p:spPr>
          <a:xfrm>
            <a:off x="3024187" y="152400"/>
            <a:ext cx="61436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Prefix Tree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E774F8-F1DE-4553-890F-8D60FFCD17A1}"/>
              </a:ext>
            </a:extLst>
          </p:cNvPr>
          <p:cNvSpPr txBox="1"/>
          <p:nvPr/>
        </p:nvSpPr>
        <p:spPr>
          <a:xfrm>
            <a:off x="5324475" y="6001109"/>
            <a:ext cx="126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Tan (2018)</a:t>
            </a:r>
          </a:p>
        </p:txBody>
      </p:sp>
    </p:spTree>
    <p:extLst>
      <p:ext uri="{BB962C8B-B14F-4D97-AF65-F5344CB8AC3E}">
        <p14:creationId xmlns:p14="http://schemas.microsoft.com/office/powerpoint/2010/main" val="3540096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85323E5-3192-460A-A6D7-B6EEB149EFDE}"/>
              </a:ext>
            </a:extLst>
          </p:cNvPr>
          <p:cNvSpPr/>
          <p:nvPr/>
        </p:nvSpPr>
        <p:spPr>
          <a:xfrm>
            <a:off x="4552950" y="474345"/>
            <a:ext cx="6143625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 public </a:t>
            </a:r>
            <a:r>
              <a:rPr lang="en-US" sz="1400" dirty="0" err="1"/>
              <a:t>int</a:t>
            </a:r>
            <a:r>
              <a:rPr lang="en-US" sz="1400" dirty="0"/>
              <a:t> </a:t>
            </a:r>
            <a:r>
              <a:rPr lang="en-US" sz="1400" dirty="0" err="1"/>
              <a:t>subsetIndices</a:t>
            </a:r>
            <a:r>
              <a:rPr lang="en-US" sz="1400" dirty="0"/>
              <a:t>(</a:t>
            </a:r>
            <a:r>
              <a:rPr lang="en-US" sz="1400" dirty="0" err="1"/>
              <a:t>int</a:t>
            </a:r>
            <a:r>
              <a:rPr lang="en-US" sz="1400" dirty="0"/>
              <a:t> _</a:t>
            </a:r>
            <a:r>
              <a:rPr lang="en-US" sz="1400" dirty="0" err="1"/>
              <a:t>nSize</a:t>
            </a:r>
            <a:r>
              <a:rPr lang="en-US" sz="1400" dirty="0"/>
              <a:t>, </a:t>
            </a:r>
            <a:r>
              <a:rPr lang="en-US" sz="1400" dirty="0" err="1"/>
              <a:t>int</a:t>
            </a:r>
            <a:r>
              <a:rPr lang="en-US" sz="1400" dirty="0"/>
              <a:t> _</a:t>
            </a:r>
            <a:r>
              <a:rPr lang="en-US" sz="1400" dirty="0" err="1"/>
              <a:t>kDepth</a:t>
            </a:r>
            <a:r>
              <a:rPr lang="en-US" sz="1400" dirty="0"/>
              <a:t>, </a:t>
            </a:r>
            <a:r>
              <a:rPr lang="en-US" sz="1400" dirty="0" err="1"/>
              <a:t>int</a:t>
            </a:r>
            <a:r>
              <a:rPr lang="en-US" sz="1400" dirty="0"/>
              <a:t> _</a:t>
            </a:r>
            <a:r>
              <a:rPr lang="en-US" sz="1400" dirty="0" err="1"/>
              <a:t>currLevel</a:t>
            </a:r>
            <a:r>
              <a:rPr lang="en-US" sz="1400" dirty="0"/>
              <a:t>, </a:t>
            </a:r>
            <a:r>
              <a:rPr lang="en-US" sz="1400" dirty="0" err="1"/>
              <a:t>int</a:t>
            </a:r>
            <a:r>
              <a:rPr lang="en-US" sz="1400" dirty="0"/>
              <a:t> _</a:t>
            </a:r>
            <a:r>
              <a:rPr lang="en-US" sz="1400" dirty="0" err="1"/>
              <a:t>inputEdge</a:t>
            </a:r>
            <a:r>
              <a:rPr lang="en-US" sz="1400" dirty="0"/>
              <a:t>, </a:t>
            </a:r>
          </a:p>
          <a:p>
            <a:r>
              <a:rPr lang="en-US" sz="1400" dirty="0"/>
              <a:t>                             </a:t>
            </a:r>
            <a:r>
              <a:rPr lang="en-US" sz="1400" dirty="0" err="1"/>
              <a:t>int</a:t>
            </a:r>
            <a:r>
              <a:rPr lang="en-US" sz="1400" dirty="0"/>
              <a:t> _</a:t>
            </a:r>
            <a:r>
              <a:rPr lang="en-US" sz="1400" dirty="0" err="1"/>
              <a:t>rowIndexEdge</a:t>
            </a:r>
            <a:r>
              <a:rPr lang="en-US" sz="1400" dirty="0"/>
              <a:t>, </a:t>
            </a:r>
            <a:r>
              <a:rPr lang="en-US" sz="1400" dirty="0" err="1"/>
              <a:t>int</a:t>
            </a:r>
            <a:r>
              <a:rPr lang="en-US" sz="1400" dirty="0"/>
              <a:t>[][]</a:t>
            </a:r>
            <a:r>
              <a:rPr lang="en-US" sz="1400" dirty="0" err="1"/>
              <a:t>destArr</a:t>
            </a:r>
            <a:r>
              <a:rPr lang="en-US" sz="1400" dirty="0"/>
              <a:t>, </a:t>
            </a:r>
            <a:r>
              <a:rPr lang="en-US" sz="1400" dirty="0" err="1"/>
              <a:t>int</a:t>
            </a:r>
            <a:r>
              <a:rPr lang="en-US" sz="1400" dirty="0"/>
              <a:t>[]</a:t>
            </a:r>
            <a:r>
              <a:rPr lang="en-US" sz="1400" dirty="0" err="1"/>
              <a:t>fixedList</a:t>
            </a:r>
            <a:r>
              <a:rPr lang="en-US" sz="1400" dirty="0"/>
              <a:t>) </a:t>
            </a:r>
          </a:p>
          <a:p>
            <a:r>
              <a:rPr lang="en-US" sz="1400" dirty="0"/>
              <a:t>                            throws </a:t>
            </a:r>
            <a:r>
              <a:rPr lang="en-US" sz="1400" dirty="0" err="1"/>
              <a:t>ArrayIndexOutOfBoundsException</a:t>
            </a:r>
            <a:r>
              <a:rPr lang="en-US" sz="1400" dirty="0"/>
              <a:t>{</a:t>
            </a:r>
          </a:p>
          <a:p>
            <a:r>
              <a:rPr lang="en-US" sz="1400" dirty="0"/>
              <a:t>        </a:t>
            </a:r>
          </a:p>
          <a:p>
            <a:r>
              <a:rPr lang="en-US" sz="1400" dirty="0"/>
              <a:t>        if(_</a:t>
            </a:r>
            <a:r>
              <a:rPr lang="en-US" sz="1400" dirty="0" err="1"/>
              <a:t>currLevel</a:t>
            </a:r>
            <a:r>
              <a:rPr lang="en-US" sz="1400" dirty="0"/>
              <a:t> == _</a:t>
            </a:r>
            <a:r>
              <a:rPr lang="en-US" sz="1400" dirty="0" err="1"/>
              <a:t>kDepth</a:t>
            </a:r>
            <a:r>
              <a:rPr lang="en-US" sz="1400" dirty="0"/>
              <a:t>){           </a:t>
            </a:r>
          </a:p>
          <a:p>
            <a:r>
              <a:rPr lang="en-US" sz="1400" dirty="0"/>
              <a:t>           </a:t>
            </a:r>
            <a:r>
              <a:rPr lang="en-US" sz="1400" dirty="0" err="1"/>
              <a:t>fixedList</a:t>
            </a:r>
            <a:r>
              <a:rPr lang="en-US" sz="1400" dirty="0"/>
              <a:t>[_currLevel-1] = _</a:t>
            </a:r>
            <a:r>
              <a:rPr lang="en-US" sz="1400" dirty="0" err="1"/>
              <a:t>inputEdge</a:t>
            </a:r>
            <a:r>
              <a:rPr lang="en-US" sz="1400" dirty="0"/>
              <a:t>;</a:t>
            </a:r>
          </a:p>
          <a:p>
            <a:r>
              <a:rPr lang="en-US" sz="1400" dirty="0"/>
              <a:t>           for(</a:t>
            </a:r>
            <a:r>
              <a:rPr lang="en-US" sz="1400" dirty="0" err="1"/>
              <a:t>int</a:t>
            </a:r>
            <a:r>
              <a:rPr lang="en-US" sz="1400" dirty="0"/>
              <a:t> </a:t>
            </a:r>
            <a:r>
              <a:rPr lang="en-US" sz="1400" dirty="0" err="1"/>
              <a:t>nloops</a:t>
            </a:r>
            <a:r>
              <a:rPr lang="en-US" sz="1400" dirty="0"/>
              <a:t> = 0; </a:t>
            </a:r>
            <a:r>
              <a:rPr lang="en-US" sz="1400" dirty="0" err="1"/>
              <a:t>nloops</a:t>
            </a:r>
            <a:r>
              <a:rPr lang="en-US" sz="1400" dirty="0"/>
              <a:t> &lt; </a:t>
            </a:r>
            <a:r>
              <a:rPr lang="en-US" sz="1400" dirty="0" err="1"/>
              <a:t>fixedList.length</a:t>
            </a:r>
            <a:r>
              <a:rPr lang="en-US" sz="1400" dirty="0"/>
              <a:t>; </a:t>
            </a:r>
            <a:r>
              <a:rPr lang="en-US" sz="1400" dirty="0" err="1"/>
              <a:t>nloops</a:t>
            </a:r>
            <a:r>
              <a:rPr lang="en-US" sz="1400" dirty="0"/>
              <a:t>++)</a:t>
            </a:r>
          </a:p>
          <a:p>
            <a:r>
              <a:rPr lang="en-US" sz="1400" dirty="0"/>
              <a:t>                </a:t>
            </a:r>
            <a:r>
              <a:rPr lang="en-US" sz="1400" dirty="0" err="1"/>
              <a:t>destArr</a:t>
            </a:r>
            <a:r>
              <a:rPr lang="en-US" sz="1400" dirty="0"/>
              <a:t>[_</a:t>
            </a:r>
            <a:r>
              <a:rPr lang="en-US" sz="1400" dirty="0" err="1"/>
              <a:t>rowIndexEdge</a:t>
            </a:r>
            <a:r>
              <a:rPr lang="en-US" sz="1400" dirty="0"/>
              <a:t>][</a:t>
            </a:r>
            <a:r>
              <a:rPr lang="en-US" sz="1400" dirty="0" err="1"/>
              <a:t>nloops</a:t>
            </a:r>
            <a:r>
              <a:rPr lang="en-US" sz="1400" dirty="0"/>
              <a:t>] = </a:t>
            </a:r>
            <a:r>
              <a:rPr lang="en-US" sz="1400" dirty="0" err="1"/>
              <a:t>fixedList</a:t>
            </a:r>
            <a:r>
              <a:rPr lang="en-US" sz="1400" dirty="0"/>
              <a:t>[</a:t>
            </a:r>
            <a:r>
              <a:rPr lang="en-US" sz="1400" dirty="0" err="1"/>
              <a:t>nloops</a:t>
            </a:r>
            <a:r>
              <a:rPr lang="en-US" sz="1400" dirty="0"/>
              <a:t>];            </a:t>
            </a:r>
          </a:p>
          <a:p>
            <a:r>
              <a:rPr lang="en-US" sz="1400" dirty="0"/>
              <a:t>           return _</a:t>
            </a:r>
            <a:r>
              <a:rPr lang="en-US" sz="1400" dirty="0" err="1"/>
              <a:t>rowIndexEdge</a:t>
            </a:r>
            <a:r>
              <a:rPr lang="en-US" sz="1400" dirty="0"/>
              <a:t> + 1;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    else{</a:t>
            </a:r>
          </a:p>
          <a:p>
            <a:r>
              <a:rPr lang="en-US" sz="1400" dirty="0"/>
              <a:t>            if(_</a:t>
            </a:r>
            <a:r>
              <a:rPr lang="en-US" sz="1400" dirty="0" err="1"/>
              <a:t>currLevel</a:t>
            </a:r>
            <a:r>
              <a:rPr lang="en-US" sz="1400" dirty="0"/>
              <a:t> &gt; 0){</a:t>
            </a:r>
          </a:p>
          <a:p>
            <a:r>
              <a:rPr lang="en-US" sz="1400" dirty="0"/>
              <a:t>                </a:t>
            </a:r>
            <a:r>
              <a:rPr lang="en-US" sz="1400" dirty="0" err="1"/>
              <a:t>fixedList</a:t>
            </a:r>
            <a:r>
              <a:rPr lang="en-US" sz="1400" dirty="0"/>
              <a:t>[_currLevel-1] = _</a:t>
            </a:r>
            <a:r>
              <a:rPr lang="en-US" sz="1400" dirty="0" err="1"/>
              <a:t>inputEdge</a:t>
            </a:r>
            <a:r>
              <a:rPr lang="en-US" sz="1400" dirty="0"/>
              <a:t>;</a:t>
            </a:r>
          </a:p>
          <a:p>
            <a:r>
              <a:rPr lang="en-US" sz="1400" dirty="0"/>
              <a:t>            }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int</a:t>
            </a:r>
            <a:r>
              <a:rPr lang="en-US" sz="1400" dirty="0"/>
              <a:t> start = _</a:t>
            </a:r>
            <a:r>
              <a:rPr lang="en-US" sz="1400" dirty="0" err="1"/>
              <a:t>inputEdge</a:t>
            </a:r>
            <a:r>
              <a:rPr lang="en-US" sz="1400" dirty="0"/>
              <a:t>;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int</a:t>
            </a:r>
            <a:r>
              <a:rPr lang="en-US" sz="1400" dirty="0"/>
              <a:t> </a:t>
            </a:r>
            <a:r>
              <a:rPr lang="en-US" sz="1400" dirty="0" err="1"/>
              <a:t>nextNum</a:t>
            </a:r>
            <a:r>
              <a:rPr lang="en-US" sz="1400" dirty="0"/>
              <a:t> = start;</a:t>
            </a:r>
          </a:p>
          <a:p>
            <a:r>
              <a:rPr lang="en-US" sz="1400" dirty="0"/>
              <a:t>            </a:t>
            </a:r>
            <a:r>
              <a:rPr lang="en-US" sz="1400" dirty="0" err="1"/>
              <a:t>int</a:t>
            </a:r>
            <a:r>
              <a:rPr lang="en-US" sz="1400" dirty="0"/>
              <a:t> end = (_</a:t>
            </a:r>
            <a:r>
              <a:rPr lang="en-US" sz="1400" dirty="0" err="1"/>
              <a:t>nSize</a:t>
            </a:r>
            <a:r>
              <a:rPr lang="en-US" sz="1400" dirty="0"/>
              <a:t> - _</a:t>
            </a:r>
            <a:r>
              <a:rPr lang="en-US" sz="1400" dirty="0" err="1"/>
              <a:t>kDepth</a:t>
            </a:r>
            <a:r>
              <a:rPr lang="en-US" sz="1400" dirty="0"/>
              <a:t>) + _</a:t>
            </a:r>
            <a:r>
              <a:rPr lang="en-US" sz="1400" dirty="0" err="1"/>
              <a:t>currLevel</a:t>
            </a:r>
            <a:r>
              <a:rPr lang="en-US" sz="1400" dirty="0"/>
              <a:t>;</a:t>
            </a:r>
          </a:p>
          <a:p>
            <a:r>
              <a:rPr lang="en-US" sz="1400" dirty="0"/>
              <a:t>            while(start &lt;= end){</a:t>
            </a:r>
          </a:p>
          <a:p>
            <a:r>
              <a:rPr lang="en-US" sz="1400" dirty="0"/>
              <a:t>                </a:t>
            </a:r>
            <a:r>
              <a:rPr lang="en-US" sz="1400" dirty="0" err="1"/>
              <a:t>nextNum</a:t>
            </a:r>
            <a:r>
              <a:rPr lang="en-US" sz="1400" dirty="0"/>
              <a:t>++;</a:t>
            </a:r>
          </a:p>
          <a:p>
            <a:r>
              <a:rPr lang="en-US" sz="1400" dirty="0"/>
              <a:t>                _</a:t>
            </a:r>
            <a:r>
              <a:rPr lang="en-US" sz="1400" dirty="0" err="1"/>
              <a:t>rowIndexEdge</a:t>
            </a:r>
            <a:r>
              <a:rPr lang="en-US" sz="1400" dirty="0"/>
              <a:t> = </a:t>
            </a:r>
            <a:r>
              <a:rPr lang="en-US" sz="1400" dirty="0" err="1"/>
              <a:t>subsetIndices</a:t>
            </a:r>
            <a:r>
              <a:rPr lang="en-US" sz="1400" dirty="0"/>
              <a:t>(_</a:t>
            </a:r>
            <a:r>
              <a:rPr lang="en-US" sz="1400" dirty="0" err="1"/>
              <a:t>nSize</a:t>
            </a:r>
            <a:r>
              <a:rPr lang="en-US" sz="1400" dirty="0"/>
              <a:t>, _</a:t>
            </a:r>
            <a:r>
              <a:rPr lang="en-US" sz="1400" dirty="0" err="1"/>
              <a:t>kDepth</a:t>
            </a:r>
            <a:r>
              <a:rPr lang="en-US" sz="1400" dirty="0"/>
              <a:t>, (_</a:t>
            </a:r>
            <a:r>
              <a:rPr lang="en-US" sz="1400" dirty="0" err="1"/>
              <a:t>currLevel</a:t>
            </a:r>
            <a:r>
              <a:rPr lang="en-US" sz="1400" dirty="0"/>
              <a:t> + 1),  </a:t>
            </a:r>
          </a:p>
          <a:p>
            <a:r>
              <a:rPr lang="en-US" sz="1400" dirty="0"/>
              <a:t>                                              </a:t>
            </a:r>
            <a:r>
              <a:rPr lang="en-US" sz="1400" dirty="0" err="1"/>
              <a:t>nextNum</a:t>
            </a:r>
            <a:r>
              <a:rPr lang="en-US" sz="1400" dirty="0"/>
              <a:t>, _</a:t>
            </a:r>
            <a:r>
              <a:rPr lang="en-US" sz="1400" dirty="0" err="1"/>
              <a:t>rowIndexEdge</a:t>
            </a:r>
            <a:r>
              <a:rPr lang="en-US" sz="1400" dirty="0"/>
              <a:t>, </a:t>
            </a:r>
            <a:r>
              <a:rPr lang="en-US" sz="1400" dirty="0" err="1"/>
              <a:t>destArr</a:t>
            </a:r>
            <a:r>
              <a:rPr lang="en-US" sz="1400" dirty="0"/>
              <a:t>, </a:t>
            </a:r>
          </a:p>
          <a:p>
            <a:r>
              <a:rPr lang="en-US" sz="1400" dirty="0"/>
              <a:t>                                              </a:t>
            </a:r>
            <a:r>
              <a:rPr lang="en-US" sz="1400" dirty="0" err="1"/>
              <a:t>fixedList</a:t>
            </a:r>
            <a:r>
              <a:rPr lang="en-US" sz="1400" dirty="0"/>
              <a:t>);</a:t>
            </a:r>
          </a:p>
          <a:p>
            <a:r>
              <a:rPr lang="en-US" sz="1400" dirty="0"/>
              <a:t>                start++;</a:t>
            </a:r>
          </a:p>
          <a:p>
            <a:r>
              <a:rPr lang="en-US" sz="1400" dirty="0"/>
              <a:t>            }</a:t>
            </a:r>
          </a:p>
          <a:p>
            <a:r>
              <a:rPr lang="en-US" sz="1400" dirty="0"/>
              <a:t>        }</a:t>
            </a:r>
          </a:p>
          <a:p>
            <a:r>
              <a:rPr lang="en-US" sz="1400" dirty="0"/>
              <a:t>       return _</a:t>
            </a:r>
            <a:r>
              <a:rPr lang="en-US" sz="1400" dirty="0" err="1"/>
              <a:t>rowIndexEdge</a:t>
            </a:r>
            <a:r>
              <a:rPr lang="en-US" sz="1400" dirty="0"/>
              <a:t>;</a:t>
            </a:r>
          </a:p>
          <a:p>
            <a:r>
              <a:rPr lang="en-US" sz="1400" dirty="0"/>
              <a:t>    }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3BE5927-6D0B-4F2E-B105-7A90BD72852E}"/>
              </a:ext>
            </a:extLst>
          </p:cNvPr>
          <p:cNvSpPr/>
          <p:nvPr/>
        </p:nvSpPr>
        <p:spPr>
          <a:xfrm>
            <a:off x="2971800" y="1295400"/>
            <a:ext cx="158115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C94C91C-3CF3-4A8C-8658-933679DDFF9E}"/>
              </a:ext>
            </a:extLst>
          </p:cNvPr>
          <p:cNvSpPr/>
          <p:nvPr/>
        </p:nvSpPr>
        <p:spPr>
          <a:xfrm>
            <a:off x="2971799" y="4537472"/>
            <a:ext cx="158115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5C5E5C-65A1-413C-877C-298A4F87FFDA}"/>
              </a:ext>
            </a:extLst>
          </p:cNvPr>
          <p:cNvSpPr/>
          <p:nvPr/>
        </p:nvSpPr>
        <p:spPr>
          <a:xfrm>
            <a:off x="2971800" y="5800725"/>
            <a:ext cx="158115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AB74BC-14AF-49C1-8DFF-8E3833964505}"/>
              </a:ext>
            </a:extLst>
          </p:cNvPr>
          <p:cNvSpPr txBox="1"/>
          <p:nvPr/>
        </p:nvSpPr>
        <p:spPr>
          <a:xfrm>
            <a:off x="885824" y="1162734"/>
            <a:ext cx="2085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 Case 1 </a:t>
            </a:r>
          </a:p>
          <a:p>
            <a:r>
              <a:rPr lang="en-US" dirty="0"/>
              <a:t>Subset Finished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D24315-22FC-4D5C-A55D-0BA4E2298C88}"/>
              </a:ext>
            </a:extLst>
          </p:cNvPr>
          <p:cNvSpPr txBox="1"/>
          <p:nvPr/>
        </p:nvSpPr>
        <p:spPr>
          <a:xfrm>
            <a:off x="885824" y="4532204"/>
            <a:ext cx="2085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Recursive Step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D51BD0-3BC9-4B5C-BDB7-1E80E1CA7434}"/>
              </a:ext>
            </a:extLst>
          </p:cNvPr>
          <p:cNvSpPr txBox="1"/>
          <p:nvPr/>
        </p:nvSpPr>
        <p:spPr>
          <a:xfrm>
            <a:off x="952501" y="5695266"/>
            <a:ext cx="2195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 Case 2</a:t>
            </a:r>
          </a:p>
          <a:p>
            <a:r>
              <a:rPr lang="en-US" dirty="0"/>
              <a:t>All output edges finished</a:t>
            </a:r>
          </a:p>
        </p:txBody>
      </p:sp>
    </p:spTree>
    <p:extLst>
      <p:ext uri="{BB962C8B-B14F-4D97-AF65-F5344CB8AC3E}">
        <p14:creationId xmlns:p14="http://schemas.microsoft.com/office/powerpoint/2010/main" val="3238402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B663C-8741-453E-8521-780234F73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937" y="0"/>
            <a:ext cx="55721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199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9250B5-3E17-40A7-AE0D-D5F21BA32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904" y="0"/>
            <a:ext cx="599819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C5AD52-11F1-4AB5-92B0-F2C597BB7627}"/>
              </a:ext>
            </a:extLst>
          </p:cNvPr>
          <p:cNvSpPr txBox="1"/>
          <p:nvPr/>
        </p:nvSpPr>
        <p:spPr>
          <a:xfrm>
            <a:off x="390525" y="2886075"/>
            <a:ext cx="2362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Support Counting</a:t>
            </a:r>
          </a:p>
        </p:txBody>
      </p:sp>
    </p:spTree>
    <p:extLst>
      <p:ext uri="{BB962C8B-B14F-4D97-AF65-F5344CB8AC3E}">
        <p14:creationId xmlns:p14="http://schemas.microsoft.com/office/powerpoint/2010/main" val="3684755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577</Words>
  <Application>Microsoft Office PowerPoint</Application>
  <PresentationFormat>Widescreen</PresentationFormat>
  <Paragraphs>94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Tahoma</vt:lpstr>
      <vt:lpstr>Times New Roman</vt:lpstr>
      <vt:lpstr>Office Theme</vt:lpstr>
      <vt:lpstr>Apriori Algorithm</vt:lpstr>
      <vt:lpstr>Presentation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Apriori Algorithm</dc:title>
  <dc:creator>Vyas, Parag Pradip</dc:creator>
  <cp:lastModifiedBy>Vyas, Parag Pradip</cp:lastModifiedBy>
  <cp:revision>7</cp:revision>
  <dcterms:created xsi:type="dcterms:W3CDTF">2018-04-18T06:57:34Z</dcterms:created>
  <dcterms:modified xsi:type="dcterms:W3CDTF">2018-04-18T07:55:47Z</dcterms:modified>
</cp:coreProperties>
</file>

<file path=docProps/thumbnail.jpeg>
</file>